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VT323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VT323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332b149e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20332b149ef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332b149ef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332b149e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332b149ef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332b149e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332b149ef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332b149e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332b149e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332b149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332b149ef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332b149e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332b149e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332b149e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32b149ef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332b149e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4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8CA8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642056"/>
            <a:ext cx="78867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5F8CA8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8CA8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8CA8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8CA8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5F8CA8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10239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628650" y="4767263"/>
            <a:ext cx="258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72600" y="2434826"/>
            <a:ext cx="47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4.jp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3.jpg"/><Relationship Id="rId7" Type="http://schemas.openxmlformats.org/officeDocument/2006/relationships/image" Target="../media/image21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1.gif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23.gif"/><Relationship Id="rId8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27.png"/><Relationship Id="rId7" Type="http://schemas.openxmlformats.org/officeDocument/2006/relationships/image" Target="../media/image20.png"/><Relationship Id="rId8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22.gif"/><Relationship Id="rId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-89831" y="-56137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-89831" y="1205735"/>
            <a:ext cx="4572000" cy="2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Un reloj en la pared&#10;&#10;Descripción generada automáticamente con confianza baja" id="62" name="Google Shape;62;p14"/>
          <p:cNvPicPr preferRelativeResize="0"/>
          <p:nvPr/>
        </p:nvPicPr>
        <p:blipFill rotWithShape="1">
          <a:blip r:embed="rId3">
            <a:alphaModFix/>
          </a:blip>
          <a:srcRect b="0" l="-17" r="14685" t="0"/>
          <a:stretch/>
        </p:blipFill>
        <p:spPr>
          <a:xfrm>
            <a:off x="-2275" y="-125"/>
            <a:ext cx="9190825" cy="51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2757178" y="1617188"/>
            <a:ext cx="3447731" cy="1796850"/>
          </a:xfrm>
          <a:prstGeom prst="flowChartOffpageConnector">
            <a:avLst/>
          </a:prstGeom>
          <a:solidFill>
            <a:srgbClr val="E69138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3"/>
              </a:solidFill>
              <a:highlight>
                <a:schemeClr val="accent2"/>
              </a:highlight>
            </a:endParaRPr>
          </a:p>
        </p:txBody>
      </p:sp>
      <p:sp>
        <p:nvSpPr>
          <p:cNvPr id="64" name="Google Shape;64;p14"/>
          <p:cNvSpPr txBox="1"/>
          <p:nvPr>
            <p:ph type="ctrTitle"/>
          </p:nvPr>
        </p:nvSpPr>
        <p:spPr>
          <a:xfrm>
            <a:off x="2648186" y="1693391"/>
            <a:ext cx="3665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Gentium Basic"/>
              <a:buNone/>
            </a:pPr>
            <a:r>
              <a:rPr lang="es" sz="41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Timeless Deck</a:t>
            </a:r>
            <a:endParaRPr sz="41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435475" y="2215875"/>
            <a:ext cx="20910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8CA8"/>
              </a:buClr>
              <a:buSzPts val="600"/>
              <a:buNone/>
            </a:pPr>
            <a:r>
              <a:rPr lang="es" sz="1648">
                <a:solidFill>
                  <a:srgbClr val="666666"/>
                </a:solidFill>
                <a:latin typeface="VT323"/>
                <a:ea typeface="VT323"/>
                <a:cs typeface="VT323"/>
                <a:sym typeface="VT323"/>
              </a:rPr>
              <a:t>ES TIEMPO </a:t>
            </a:r>
            <a:endParaRPr sz="1648">
              <a:solidFill>
                <a:srgbClr val="666666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F8CA8"/>
              </a:buClr>
              <a:buSzPts val="600"/>
              <a:buNone/>
            </a:pPr>
            <a:r>
              <a:rPr lang="es" sz="1848" strike="sngStrike">
                <a:solidFill>
                  <a:srgbClr val="CFE2F3"/>
                </a:solidFill>
                <a:latin typeface="VT323"/>
                <a:ea typeface="VT323"/>
                <a:cs typeface="VT323"/>
                <a:sym typeface="VT323"/>
              </a:rPr>
              <a:t>nullptr&gt;</a:t>
            </a:r>
            <a:r>
              <a:rPr lang="es" sz="1848">
                <a:solidFill>
                  <a:srgbClr val="CFE2F3"/>
                </a:solidFill>
                <a:latin typeface="VT323"/>
                <a:ea typeface="VT323"/>
                <a:cs typeface="VT323"/>
                <a:sym typeface="VT323"/>
              </a:rPr>
              <a:t> </a:t>
            </a:r>
            <a:r>
              <a:rPr lang="es" sz="1648">
                <a:solidFill>
                  <a:srgbClr val="CFE2F3"/>
                </a:solidFill>
                <a:latin typeface="VT323"/>
                <a:ea typeface="VT323"/>
                <a:cs typeface="VT323"/>
                <a:sym typeface="VT323"/>
              </a:rPr>
              <a:t>Presenta:</a:t>
            </a:r>
            <a:endParaRPr sz="1528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F8CA8"/>
              </a:buClr>
              <a:buSzPts val="600"/>
              <a:buNone/>
            </a:pPr>
            <a:r>
              <a:t/>
            </a:r>
            <a:endParaRPr sz="1120"/>
          </a:p>
        </p:txBody>
      </p:sp>
      <p:grpSp>
        <p:nvGrpSpPr>
          <p:cNvPr id="66" name="Google Shape;66;p14"/>
          <p:cNvGrpSpPr/>
          <p:nvPr/>
        </p:nvGrpSpPr>
        <p:grpSpPr>
          <a:xfrm>
            <a:off x="400" y="100"/>
            <a:ext cx="9144000" cy="5143562"/>
            <a:chOff x="572" y="-88"/>
            <a:chExt cx="12192000" cy="6858083"/>
          </a:xfrm>
        </p:grpSpPr>
        <p:cxnSp>
          <p:nvCxnSpPr>
            <p:cNvPr id="67" name="Google Shape;67;p14"/>
            <p:cNvCxnSpPr/>
            <p:nvPr/>
          </p:nvCxnSpPr>
          <p:spPr>
            <a:xfrm>
              <a:off x="1667" y="6276706"/>
              <a:ext cx="121899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" name="Google Shape;68;p14"/>
            <p:cNvCxnSpPr/>
            <p:nvPr/>
          </p:nvCxnSpPr>
          <p:spPr>
            <a:xfrm>
              <a:off x="572" y="58087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" name="Google Shape;69;p14"/>
            <p:cNvCxnSpPr/>
            <p:nvPr/>
          </p:nvCxnSpPr>
          <p:spPr>
            <a:xfrm rot="-5400000">
              <a:off x="8134280" y="3428912"/>
              <a:ext cx="6858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14"/>
            <p:cNvCxnSpPr/>
            <p:nvPr/>
          </p:nvCxnSpPr>
          <p:spPr>
            <a:xfrm rot="-5400000">
              <a:off x="-2794305" y="3428912"/>
              <a:ext cx="6858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1" name="Google Shape;71;p14"/>
            <p:cNvSpPr/>
            <p:nvPr/>
          </p:nvSpPr>
          <p:spPr>
            <a:xfrm>
              <a:off x="4277016" y="-1"/>
              <a:ext cx="3637907" cy="580606"/>
            </a:xfrm>
            <a:custGeom>
              <a:rect b="b" l="l" r="r" t="t"/>
              <a:pathLst>
                <a:path extrusionOk="0" h="434911" w="2679858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 rot="10800000">
              <a:off x="4302603" y="6276302"/>
              <a:ext cx="3584310" cy="581693"/>
            </a:xfrm>
            <a:custGeom>
              <a:rect b="b" l="l" r="r" t="t"/>
              <a:pathLst>
                <a:path extrusionOk="0" h="434911" w="2679858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-14700" y="-14100"/>
            <a:ext cx="9144000" cy="5143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¿A QUÉ SE JUEGA?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1" name="Google Shape;81;p15"/>
          <p:cNvSpPr/>
          <p:nvPr/>
        </p:nvSpPr>
        <p:spPr>
          <a:xfrm rot="302303">
            <a:off x="679812" y="2086502"/>
            <a:ext cx="3959098" cy="2612600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 rot="317604">
            <a:off x="760830" y="1902424"/>
            <a:ext cx="4198104" cy="2866439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20"/>
              <a:buFont typeface="Arial"/>
              <a:buNone/>
            </a:pPr>
            <a:r>
              <a:rPr lang="es" sz="34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-&gt;Arcade + Deck builder</a:t>
            </a:r>
            <a:endParaRPr sz="34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-&gt;Mata, Mejora, Planifica</a:t>
            </a:r>
            <a:endParaRPr sz="34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-&gt;Jugadores jóvenes fans de arcade y juegos de cartas</a:t>
            </a:r>
            <a:endParaRPr sz="34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>
            <a:off x="5453537" y="1434050"/>
            <a:ext cx="1288800" cy="123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841" y="1563865"/>
            <a:ext cx="1168088" cy="110385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6986750" y="1571625"/>
            <a:ext cx="1876500" cy="123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5289" y="1627409"/>
            <a:ext cx="1777509" cy="10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0049" y="3251375"/>
            <a:ext cx="1168075" cy="116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71327" y="3044526"/>
            <a:ext cx="2015424" cy="164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373" y="1669541"/>
            <a:ext cx="1846463" cy="1382111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3512" y="1669550"/>
            <a:ext cx="1307194" cy="138210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5581" y="1669550"/>
            <a:ext cx="1382103" cy="138210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7659" y="1669550"/>
            <a:ext cx="1382100" cy="1382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5581" y="3192331"/>
            <a:ext cx="2993044" cy="167077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42544" y="3192339"/>
            <a:ext cx="2970245" cy="167076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ALGUNAS REFERENCIAS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 rot="351361">
            <a:off x="629434" y="1973250"/>
            <a:ext cx="3481368" cy="2612487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 rot="317885">
            <a:off x="717544" y="1696549"/>
            <a:ext cx="3528374" cy="2866439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-&gt;Mapa aleatorio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-&gt;Movimiento Topdown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-&gt;Armas y habilidades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9536" y="2792623"/>
            <a:ext cx="1489375" cy="20794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9207" y="1301694"/>
            <a:ext cx="1270031" cy="127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4551" y="1818486"/>
            <a:ext cx="2096062" cy="27936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MECÁNICAS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 rot="335534">
            <a:off x="633834" y="1935843"/>
            <a:ext cx="3164762" cy="2612516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 rot="317654">
            <a:off x="769685" y="1705463"/>
            <a:ext cx="3742265" cy="3229198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60"/>
              <a:buFont typeface="Arial"/>
              <a:buNone/>
            </a:pPr>
            <a:r>
              <a:t/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60"/>
              <a:buFont typeface="Arial"/>
              <a:buNone/>
            </a:pPr>
            <a:r>
              <a:rPr lang="es" sz="32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-&gt;Dificultad progresiva</a:t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60"/>
              <a:buFont typeface="Arial"/>
              <a:buNone/>
            </a:pPr>
            <a:r>
              <a:rPr lang="es" sz="32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-&gt;Objetos pasivos</a:t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60"/>
              <a:buFont typeface="Arial"/>
              <a:buNone/>
            </a:pPr>
            <a:r>
              <a:rPr lang="es" sz="32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  como recompensa</a:t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-&gt;Economía para </a:t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  comprar cartas</a:t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653" y="1869833"/>
            <a:ext cx="2046497" cy="268647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730" y="1870764"/>
            <a:ext cx="1827129" cy="129723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4716" y="2307705"/>
            <a:ext cx="397144" cy="22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9730" y="3498988"/>
            <a:ext cx="1827131" cy="1027768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408272" y="253719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DINÁMICAS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 rot="307678">
            <a:off x="692737" y="1921536"/>
            <a:ext cx="3044285" cy="2612646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 rot="317748">
            <a:off x="766514" y="1574411"/>
            <a:ext cx="3653395" cy="3154479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-&gt;Viajes temporales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-&gt;Distintas épocas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-&gt;Estilo artístico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-&gt;Steampunk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24550" y="-14100"/>
            <a:ext cx="378525" cy="3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9569" y="1965562"/>
            <a:ext cx="2258102" cy="264879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7478" y="1640775"/>
            <a:ext cx="2553940" cy="145859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7481" y="3260282"/>
            <a:ext cx="2553938" cy="159437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19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ARTE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559181" y="67503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 rot="307727">
            <a:off x="631026" y="1959518"/>
            <a:ext cx="3365976" cy="2612646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 rot="317654">
            <a:off x="649656" y="1706243"/>
            <a:ext cx="3742265" cy="2866439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-&gt;Scrum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-&gt;Reuniones semanales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-&gt;Discord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131" y="1319850"/>
            <a:ext cx="1743075" cy="347900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1650" y="3442556"/>
            <a:ext cx="2334788" cy="1356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6933" y="1319850"/>
            <a:ext cx="1464200" cy="195226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0"/>
          <p:cNvSpPr txBox="1"/>
          <p:nvPr>
            <p:ph type="title"/>
          </p:nvPr>
        </p:nvSpPr>
        <p:spPr>
          <a:xfrm>
            <a:off x="637475" y="675050"/>
            <a:ext cx="4399200" cy="75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ORGANIZACIÓN DEL GRUPO</a:t>
            </a:r>
            <a:endParaRPr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408" l="9023" r="9163" t="0"/>
          <a:stretch/>
        </p:blipFill>
        <p:spPr>
          <a:xfrm rot="-5400000">
            <a:off x="1982037" y="-2002012"/>
            <a:ext cx="5165275" cy="9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2252756" y="574088"/>
            <a:ext cx="4601400" cy="864600"/>
          </a:xfrm>
          <a:prstGeom prst="bevel">
            <a:avLst>
              <a:gd fmla="val 125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900" y="-133781"/>
            <a:ext cx="1952269" cy="1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0325" y="3499819"/>
            <a:ext cx="1827131" cy="18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149" y="2205274"/>
            <a:ext cx="2035687" cy="2035707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1"/>
          <p:cNvSpPr/>
          <p:nvPr/>
        </p:nvSpPr>
        <p:spPr>
          <a:xfrm rot="-311555">
            <a:off x="6237060" y="2228803"/>
            <a:ext cx="1683911" cy="1869473"/>
          </a:xfrm>
          <a:prstGeom prst="foldedCorner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 rot="-241072">
            <a:off x="6250605" y="1975705"/>
            <a:ext cx="3742097" cy="2837758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AD1DC"/>
                </a:solidFill>
                <a:latin typeface="VT323"/>
                <a:ea typeface="VT323"/>
                <a:cs typeface="VT323"/>
                <a:sym typeface="VT323"/>
              </a:rPr>
              <a:t>@nullptr23</a:t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EAD1DC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93713">
            <a:off x="6553488" y="2376731"/>
            <a:ext cx="1050955" cy="8646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>
            <p:ph type="title"/>
          </p:nvPr>
        </p:nvSpPr>
        <p:spPr>
          <a:xfrm>
            <a:off x="2353850" y="574100"/>
            <a:ext cx="4404600" cy="772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FIN</a:t>
            </a:r>
            <a:endParaRPr b="1" sz="3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